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E67E-26D2-4909-8CD6-1DCE854F72D2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4E549-EA24-4684-9B98-7996B5053A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3238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E67E-26D2-4909-8CD6-1DCE854F72D2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4E549-EA24-4684-9B98-7996B5053A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8016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E67E-26D2-4909-8CD6-1DCE854F72D2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4E549-EA24-4684-9B98-7996B5053A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769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E67E-26D2-4909-8CD6-1DCE854F72D2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4E549-EA24-4684-9B98-7996B5053A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790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E67E-26D2-4909-8CD6-1DCE854F72D2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4E549-EA24-4684-9B98-7996B5053A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472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E67E-26D2-4909-8CD6-1DCE854F72D2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4E549-EA24-4684-9B98-7996B5053A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7033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E67E-26D2-4909-8CD6-1DCE854F72D2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4E549-EA24-4684-9B98-7996B5053A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3773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E67E-26D2-4909-8CD6-1DCE854F72D2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4E549-EA24-4684-9B98-7996B5053A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5674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E67E-26D2-4909-8CD6-1DCE854F72D2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4E549-EA24-4684-9B98-7996B5053A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5906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E67E-26D2-4909-8CD6-1DCE854F72D2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4E549-EA24-4684-9B98-7996B5053A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1110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E67E-26D2-4909-8CD6-1DCE854F72D2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4E549-EA24-4684-9B98-7996B5053A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6048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CE67E-26D2-4909-8CD6-1DCE854F72D2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4E549-EA24-4684-9B98-7996B5053A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894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" y="1"/>
            <a:ext cx="12191999" cy="17507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618" y="163485"/>
            <a:ext cx="7560000" cy="1454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468088" y="4014086"/>
            <a:ext cx="3269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of the Paper</a:t>
            </a:r>
            <a:endParaRPr lang="en-IN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84125" y="5139971"/>
            <a:ext cx="35190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Submitted by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Affiliation </a:t>
            </a:r>
            <a:endParaRPr lang="en-IN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7417" y="3237357"/>
            <a:ext cx="105710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FF0000"/>
                </a:solidFill>
                <a:effectLst/>
                <a:latin typeface="Aptos Serif"/>
              </a:rPr>
              <a:t>2nd International Conference on Optimization Techniques for Learning (ICOTL-2026</a:t>
            </a:r>
            <a:r>
              <a:rPr lang="en-US" sz="2000" b="1" i="1" dirty="0" smtClean="0">
                <a:solidFill>
                  <a:srgbClr val="FF0000"/>
                </a:solidFill>
                <a:effectLst/>
                <a:latin typeface="Aptos Serif"/>
              </a:rPr>
              <a:t>)</a:t>
            </a:r>
            <a:r>
              <a:rPr lang="en-US" sz="2000" b="0" i="1" dirty="0" smtClean="0">
                <a:solidFill>
                  <a:srgbClr val="FF0000"/>
                </a:solidFill>
                <a:effectLst/>
                <a:latin typeface="Aptos Serif"/>
              </a:rPr>
              <a:t>.</a:t>
            </a:r>
          </a:p>
          <a:p>
            <a:pPr algn="ctr"/>
            <a:r>
              <a:rPr lang="en-US" sz="2000" i="1" dirty="0">
                <a:solidFill>
                  <a:srgbClr val="FF0000"/>
                </a:solidFill>
                <a:latin typeface="Aptos Serif"/>
              </a:rPr>
              <a:t>o</a:t>
            </a:r>
            <a:r>
              <a:rPr lang="en-US" sz="2000" i="1" dirty="0" smtClean="0">
                <a:solidFill>
                  <a:srgbClr val="FF0000"/>
                </a:solidFill>
                <a:latin typeface="Aptos Serif"/>
              </a:rPr>
              <a:t>n March 6</a:t>
            </a:r>
            <a:r>
              <a:rPr lang="en-US" sz="2000" i="1" baseline="30000" dirty="0" smtClean="0">
                <a:solidFill>
                  <a:srgbClr val="FF0000"/>
                </a:solidFill>
                <a:latin typeface="Aptos Serif"/>
              </a:rPr>
              <a:t>th</a:t>
            </a:r>
            <a:r>
              <a:rPr lang="en-US" sz="2000" i="1" dirty="0" smtClean="0">
                <a:solidFill>
                  <a:srgbClr val="FF0000"/>
                </a:solidFill>
                <a:latin typeface="Aptos Serif"/>
              </a:rPr>
              <a:t>&amp;7</a:t>
            </a:r>
            <a:r>
              <a:rPr lang="en-US" sz="2000" i="1" baseline="30000" dirty="0" smtClean="0">
                <a:solidFill>
                  <a:srgbClr val="FF0000"/>
                </a:solidFill>
                <a:latin typeface="Aptos Serif"/>
              </a:rPr>
              <a:t>th</a:t>
            </a:r>
            <a:r>
              <a:rPr lang="en-US" sz="2000" i="1" dirty="0" smtClean="0">
                <a:solidFill>
                  <a:srgbClr val="FF0000"/>
                </a:solidFill>
                <a:latin typeface="Aptos Serif"/>
              </a:rPr>
              <a:t> 2026</a:t>
            </a:r>
            <a:endParaRPr lang="en-IN" sz="2000" i="1" dirty="0">
              <a:solidFill>
                <a:srgbClr val="FF00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101426" y="1905148"/>
            <a:ext cx="3636335" cy="933908"/>
            <a:chOff x="3902149" y="1953491"/>
            <a:chExt cx="4369012" cy="1122218"/>
          </a:xfrm>
        </p:grpSpPr>
        <p:sp>
          <p:nvSpPr>
            <p:cNvPr id="11" name="Rounded Rectangle 10"/>
            <p:cNvSpPr/>
            <p:nvPr/>
          </p:nvSpPr>
          <p:spPr>
            <a:xfrm>
              <a:off x="3902149" y="1953491"/>
              <a:ext cx="4181976" cy="1122218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904561" y="1953491"/>
              <a:ext cx="1103374" cy="1122218"/>
            </a:xfrm>
            <a:prstGeom prst="roundRect">
              <a:avLst>
                <a:gd name="adj" fmla="val 50000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682834" y="2287508"/>
              <a:ext cx="3588327" cy="4438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C000"/>
                  </a:solidFill>
                  <a:latin typeface="Arial Black" panose="020B0A04020102020204" pitchFamily="34" charset="0"/>
                </a:rPr>
                <a:t>AICTE sponsored</a:t>
              </a:r>
              <a:endParaRPr lang="en-IN" b="1" dirty="0">
                <a:solidFill>
                  <a:srgbClr val="FFC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030" name="Picture 6" descr="AICTE – SMCO Pharmacy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2835" y="2083407"/>
              <a:ext cx="870507" cy="8705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77483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20982" y="958518"/>
            <a:ext cx="6096000" cy="50285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 Statement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Objectives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Review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Methodology / Framework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Dataset Description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 / Algorithm Used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Setup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Analysis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Work &amp; Discussion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92289" y="2355273"/>
            <a:ext cx="43918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Instructions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Slide Size – Max of 12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Duration – Presentation 7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Query session 3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Mins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12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56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 Serif</vt:lpstr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2026-03-05T05:11:54Z</dcterms:created>
  <dcterms:modified xsi:type="dcterms:W3CDTF">2026-03-05T05:53:51Z</dcterms:modified>
</cp:coreProperties>
</file>